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68" r:id="rId3"/>
    <p:sldId id="257" r:id="rId4"/>
    <p:sldId id="258" r:id="rId5"/>
    <p:sldId id="259" r:id="rId6"/>
    <p:sldId id="260" r:id="rId7"/>
    <p:sldId id="261" r:id="rId8"/>
    <p:sldId id="262" r:id="rId9"/>
    <p:sldId id="263" r:id="rId10"/>
    <p:sldId id="264" r:id="rId11"/>
    <p:sldId id="265" r:id="rId12"/>
    <p:sldId id="266"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90" autoAdjust="0"/>
    <p:restoredTop sz="94639" autoAdjust="0"/>
  </p:normalViewPr>
  <p:slideViewPr>
    <p:cSldViewPr>
      <p:cViewPr>
        <p:scale>
          <a:sx n="69" d="100"/>
          <a:sy n="69" d="100"/>
        </p:scale>
        <p:origin x="-438" y="288"/>
      </p:cViewPr>
      <p:guideLst>
        <p:guide orient="horz" pos="2160"/>
        <p:guide pos="2880"/>
      </p:guideLst>
    </p:cSldViewPr>
  </p:slideViewPr>
  <p:outlineViewPr>
    <p:cViewPr>
      <p:scale>
        <a:sx n="33" d="100"/>
        <a:sy n="33" d="100"/>
      </p:scale>
      <p:origin x="42"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0EC91E8-E71F-481E-A662-781E6147840D}" type="datetimeFigureOut">
              <a:rPr lang="en-US" smtClean="0"/>
              <a:t>04-Jun-18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29800A-622E-41C4-9FAB-952514F71B61}" type="slidenum">
              <a:rPr lang="en-US" smtClean="0"/>
              <a:t>‹#›</a:t>
            </a:fld>
            <a:endParaRPr lang="en-US"/>
          </a:p>
        </p:txBody>
      </p:sp>
    </p:spTree>
    <p:extLst>
      <p:ext uri="{BB962C8B-B14F-4D97-AF65-F5344CB8AC3E}">
        <p14:creationId xmlns:p14="http://schemas.microsoft.com/office/powerpoint/2010/main" val="40568357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0EC91E8-E71F-481E-A662-781E6147840D}" type="datetimeFigureOut">
              <a:rPr lang="en-US" smtClean="0"/>
              <a:t>04-Jun-18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29800A-622E-41C4-9FAB-952514F71B61}" type="slidenum">
              <a:rPr lang="en-US" smtClean="0"/>
              <a:t>‹#›</a:t>
            </a:fld>
            <a:endParaRPr lang="en-US"/>
          </a:p>
        </p:txBody>
      </p:sp>
    </p:spTree>
    <p:extLst>
      <p:ext uri="{BB962C8B-B14F-4D97-AF65-F5344CB8AC3E}">
        <p14:creationId xmlns:p14="http://schemas.microsoft.com/office/powerpoint/2010/main" val="5871305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0EC91E8-E71F-481E-A662-781E6147840D}" type="datetimeFigureOut">
              <a:rPr lang="en-US" smtClean="0"/>
              <a:t>04-Jun-18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29800A-622E-41C4-9FAB-952514F71B61}" type="slidenum">
              <a:rPr lang="en-US" smtClean="0"/>
              <a:t>‹#›</a:t>
            </a:fld>
            <a:endParaRPr lang="en-US"/>
          </a:p>
        </p:txBody>
      </p:sp>
    </p:spTree>
    <p:extLst>
      <p:ext uri="{BB962C8B-B14F-4D97-AF65-F5344CB8AC3E}">
        <p14:creationId xmlns:p14="http://schemas.microsoft.com/office/powerpoint/2010/main" val="292061645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0EC91E8-E71F-481E-A662-781E6147840D}" type="datetimeFigureOut">
              <a:rPr lang="en-US" smtClean="0"/>
              <a:t>04-Jun-18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29800A-622E-41C4-9FAB-952514F71B61}" type="slidenum">
              <a:rPr lang="en-US" smtClean="0"/>
              <a:t>‹#›</a:t>
            </a:fld>
            <a:endParaRPr lang="en-US"/>
          </a:p>
        </p:txBody>
      </p:sp>
    </p:spTree>
    <p:extLst>
      <p:ext uri="{BB962C8B-B14F-4D97-AF65-F5344CB8AC3E}">
        <p14:creationId xmlns:p14="http://schemas.microsoft.com/office/powerpoint/2010/main" val="242923725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0EC91E8-E71F-481E-A662-781E6147840D}" type="datetimeFigureOut">
              <a:rPr lang="en-US" smtClean="0"/>
              <a:t>04-Jun-18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729800A-622E-41C4-9FAB-952514F71B61}" type="slidenum">
              <a:rPr lang="en-US" smtClean="0"/>
              <a:t>‹#›</a:t>
            </a:fld>
            <a:endParaRPr lang="en-US"/>
          </a:p>
        </p:txBody>
      </p:sp>
    </p:spTree>
    <p:extLst>
      <p:ext uri="{BB962C8B-B14F-4D97-AF65-F5344CB8AC3E}">
        <p14:creationId xmlns:p14="http://schemas.microsoft.com/office/powerpoint/2010/main" val="424547385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0EC91E8-E71F-481E-A662-781E6147840D}" type="datetimeFigureOut">
              <a:rPr lang="en-US" smtClean="0"/>
              <a:t>04-Jun-18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729800A-622E-41C4-9FAB-952514F71B61}" type="slidenum">
              <a:rPr lang="en-US" smtClean="0"/>
              <a:t>‹#›</a:t>
            </a:fld>
            <a:endParaRPr lang="en-US"/>
          </a:p>
        </p:txBody>
      </p:sp>
    </p:spTree>
    <p:extLst>
      <p:ext uri="{BB962C8B-B14F-4D97-AF65-F5344CB8AC3E}">
        <p14:creationId xmlns:p14="http://schemas.microsoft.com/office/powerpoint/2010/main" val="320479191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0EC91E8-E71F-481E-A662-781E6147840D}" type="datetimeFigureOut">
              <a:rPr lang="en-US" smtClean="0"/>
              <a:t>04-Jun-18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729800A-622E-41C4-9FAB-952514F71B61}" type="slidenum">
              <a:rPr lang="en-US" smtClean="0"/>
              <a:t>‹#›</a:t>
            </a:fld>
            <a:endParaRPr lang="en-US"/>
          </a:p>
        </p:txBody>
      </p:sp>
    </p:spTree>
    <p:extLst>
      <p:ext uri="{BB962C8B-B14F-4D97-AF65-F5344CB8AC3E}">
        <p14:creationId xmlns:p14="http://schemas.microsoft.com/office/powerpoint/2010/main" val="57559982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0EC91E8-E71F-481E-A662-781E6147840D}" type="datetimeFigureOut">
              <a:rPr lang="en-US" smtClean="0"/>
              <a:t>04-Jun-18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29800A-622E-41C4-9FAB-952514F71B61}" type="slidenum">
              <a:rPr lang="en-US" smtClean="0"/>
              <a:t>‹#›</a:t>
            </a:fld>
            <a:endParaRPr lang="en-US"/>
          </a:p>
        </p:txBody>
      </p:sp>
    </p:spTree>
    <p:extLst>
      <p:ext uri="{BB962C8B-B14F-4D97-AF65-F5344CB8AC3E}">
        <p14:creationId xmlns:p14="http://schemas.microsoft.com/office/powerpoint/2010/main" val="19829093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0EC91E8-E71F-481E-A662-781E6147840D}" type="datetimeFigureOut">
              <a:rPr lang="en-US" smtClean="0"/>
              <a:t>04-Jun-18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29800A-622E-41C4-9FAB-952514F71B61}" type="slidenum">
              <a:rPr lang="en-US" smtClean="0"/>
              <a:t>‹#›</a:t>
            </a:fld>
            <a:endParaRPr lang="en-US"/>
          </a:p>
        </p:txBody>
      </p:sp>
    </p:spTree>
    <p:extLst>
      <p:ext uri="{BB962C8B-B14F-4D97-AF65-F5344CB8AC3E}">
        <p14:creationId xmlns:p14="http://schemas.microsoft.com/office/powerpoint/2010/main" val="265144816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0EC91E8-E71F-481E-A662-781E6147840D}" type="datetimeFigureOut">
              <a:rPr lang="en-US" smtClean="0"/>
              <a:t>04-Jun-18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29800A-622E-41C4-9FAB-952514F71B61}" type="slidenum">
              <a:rPr lang="en-US" smtClean="0"/>
              <a:t>‹#›</a:t>
            </a:fld>
            <a:endParaRPr lang="en-US"/>
          </a:p>
        </p:txBody>
      </p:sp>
    </p:spTree>
    <p:extLst>
      <p:ext uri="{BB962C8B-B14F-4D97-AF65-F5344CB8AC3E}">
        <p14:creationId xmlns:p14="http://schemas.microsoft.com/office/powerpoint/2010/main" val="116101019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0EC91E8-E71F-481E-A662-781E6147840D}" type="datetimeFigureOut">
              <a:rPr lang="en-US" smtClean="0"/>
              <a:t>04-Jun-18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29800A-622E-41C4-9FAB-952514F71B61}" type="slidenum">
              <a:rPr lang="en-US" smtClean="0"/>
              <a:t>‹#›</a:t>
            </a:fld>
            <a:endParaRPr lang="en-US"/>
          </a:p>
        </p:txBody>
      </p:sp>
    </p:spTree>
    <p:extLst>
      <p:ext uri="{BB962C8B-B14F-4D97-AF65-F5344CB8AC3E}">
        <p14:creationId xmlns:p14="http://schemas.microsoft.com/office/powerpoint/2010/main" val="310356765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0EC91E8-E71F-481E-A662-781E6147840D}" type="datetimeFigureOut">
              <a:rPr lang="en-US" smtClean="0"/>
              <a:t>04-Jun-18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729800A-622E-41C4-9FAB-952514F71B61}" type="slidenum">
              <a:rPr lang="en-US" smtClean="0"/>
              <a:t>‹#›</a:t>
            </a:fld>
            <a:endParaRPr lang="en-US"/>
          </a:p>
        </p:txBody>
      </p:sp>
    </p:spTree>
    <p:extLst>
      <p:ext uri="{BB962C8B-B14F-4D97-AF65-F5344CB8AC3E}">
        <p14:creationId xmlns:p14="http://schemas.microsoft.com/office/powerpoint/2010/main" val="98818491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4="http://schemas.microsoft.com/office/powerpoint/2010/main">
    <mc:Choice Requires="p14">
      <p:transition spd="slow" p14:dur="2000"/>
    </mc:Choice>
    <mc:Fallback xmlns="">
      <p:transition spd="slow"/>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hyperlink" Target="https://www.slideshare.net/guest9e4f2b2/management-by-objectives-and-360degree-appraisal" TargetMode="External"/><Relationship Id="rId2" Type="http://schemas.openxmlformats.org/officeDocument/2006/relationships/image" Target="../media/image1.jpg"/><Relationship Id="rId1" Type="http://schemas.openxmlformats.org/officeDocument/2006/relationships/slideLayout" Target="../slideLayouts/slideLayout2.xml"/><Relationship Id="rId5" Type="http://schemas.openxmlformats.org/officeDocument/2006/relationships/hyperlink" Target="http://smallbusiness.chron.com/benefits-360-degree-feedback-1929.html" TargetMode="External"/><Relationship Id="rId4" Type="http://schemas.openxmlformats.org/officeDocument/2006/relationships/hyperlink" Target="http://performance-appraisal.com/results.ht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solidFill>
                  <a:schemeClr val="accent5">
                    <a:lumMod val="60000"/>
                    <a:lumOff val="40000"/>
                  </a:schemeClr>
                </a:solidFill>
              </a:rPr>
              <a:t>PERFORMANCE APPRAISAL SYSTEMS</a:t>
            </a:r>
            <a:endParaRPr lang="en-US" dirty="0">
              <a:solidFill>
                <a:schemeClr val="accent5">
                  <a:lumMod val="60000"/>
                  <a:lumOff val="40000"/>
                </a:schemeClr>
              </a:solidFill>
            </a:endParaRPr>
          </a:p>
        </p:txBody>
      </p:sp>
    </p:spTree>
    <p:extLst>
      <p:ext uri="{BB962C8B-B14F-4D97-AF65-F5344CB8AC3E}">
        <p14:creationId xmlns:p14="http://schemas.microsoft.com/office/powerpoint/2010/main" val="2239978613"/>
      </p:ext>
    </p:extLst>
  </p:cSld>
  <p:clrMapOvr>
    <a:masterClrMapping/>
  </p:clrMapOvr>
  <p:transition spd="slow">
    <p:wip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solidFill>
                  <a:schemeClr val="accent5">
                    <a:lumMod val="60000"/>
                    <a:lumOff val="40000"/>
                  </a:schemeClr>
                </a:solidFill>
              </a:rPr>
              <a:t>Types of Performance Appraisal Systems</a:t>
            </a:r>
            <a:endParaRPr lang="en-US" dirty="0">
              <a:solidFill>
                <a:schemeClr val="accent5">
                  <a:lumMod val="60000"/>
                  <a:lumOff val="40000"/>
                </a:schemeClr>
              </a:solidFill>
            </a:endParaRPr>
          </a:p>
        </p:txBody>
      </p:sp>
      <p:sp>
        <p:nvSpPr>
          <p:cNvPr id="5" name="Subtitle 4"/>
          <p:cNvSpPr>
            <a:spLocks noGrp="1"/>
          </p:cNvSpPr>
          <p:nvPr>
            <p:ph type="subTitle" idx="1"/>
          </p:nvPr>
        </p:nvSpPr>
        <p:spPr/>
        <p:txBody>
          <a:bodyPr>
            <a:normAutofit/>
          </a:bodyPr>
          <a:lstStyle/>
          <a:p>
            <a:pPr marL="457200" indent="-457200">
              <a:buFont typeface="Arial" pitchFamily="34" charset="0"/>
              <a:buChar char="•"/>
            </a:pPr>
            <a:r>
              <a:rPr lang="en-US" dirty="0" smtClean="0">
                <a:solidFill>
                  <a:schemeClr val="bg1"/>
                </a:solidFill>
              </a:rPr>
              <a:t>Management by Objectives System</a:t>
            </a:r>
          </a:p>
          <a:p>
            <a:pPr marL="457200" indent="-457200">
              <a:buFont typeface="Arial" pitchFamily="34" charset="0"/>
              <a:buChar char="•"/>
            </a:pPr>
            <a:r>
              <a:rPr lang="en-US" dirty="0" smtClean="0">
                <a:solidFill>
                  <a:schemeClr val="bg1"/>
                </a:solidFill>
              </a:rPr>
              <a:t>360-Degree Feedback System</a:t>
            </a:r>
            <a:endParaRPr lang="en-US" dirty="0">
              <a:solidFill>
                <a:schemeClr val="bg1"/>
              </a:solidFill>
            </a:endParaRPr>
          </a:p>
        </p:txBody>
      </p:sp>
    </p:spTree>
    <p:extLst>
      <p:ext uri="{BB962C8B-B14F-4D97-AF65-F5344CB8AC3E}">
        <p14:creationId xmlns:p14="http://schemas.microsoft.com/office/powerpoint/2010/main" val="4020600144"/>
      </p:ext>
    </p:extLst>
  </p:cSld>
  <p:clrMapOvr>
    <a:masterClrMapping/>
  </p:clrMapOvr>
  <p:transition spd="slow">
    <p:push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chemeClr val="accent5">
                    <a:lumMod val="60000"/>
                    <a:lumOff val="40000"/>
                  </a:schemeClr>
                </a:solidFill>
              </a:rPr>
              <a:t>Fundamental Features</a:t>
            </a:r>
            <a:endParaRPr lang="en-US" dirty="0">
              <a:solidFill>
                <a:schemeClr val="accent5">
                  <a:lumMod val="60000"/>
                  <a:lumOff val="40000"/>
                </a:schemeClr>
              </a:solidFill>
            </a:endParaRPr>
          </a:p>
        </p:txBody>
      </p:sp>
      <p:sp>
        <p:nvSpPr>
          <p:cNvPr id="3" name="Content Placeholder 2"/>
          <p:cNvSpPr>
            <a:spLocks noGrp="1"/>
          </p:cNvSpPr>
          <p:nvPr>
            <p:ph idx="1"/>
          </p:nvPr>
        </p:nvSpPr>
        <p:spPr/>
        <p:txBody>
          <a:bodyPr>
            <a:normAutofit/>
          </a:bodyPr>
          <a:lstStyle/>
          <a:p>
            <a:pPr marL="0" indent="0">
              <a:buNone/>
            </a:pPr>
            <a:r>
              <a:rPr lang="en-US" sz="2400" dirty="0" smtClean="0">
                <a:solidFill>
                  <a:schemeClr val="bg2"/>
                </a:solidFill>
                <a:latin typeface="Times New Roman" pitchFamily="18" charset="0"/>
                <a:cs typeface="Times New Roman" pitchFamily="18" charset="0"/>
              </a:rPr>
              <a:t>Management by </a:t>
            </a:r>
            <a:r>
              <a:rPr lang="en-US" sz="2400" dirty="0" smtClean="0">
                <a:solidFill>
                  <a:schemeClr val="bg2"/>
                </a:solidFill>
                <a:latin typeface="Times New Roman" pitchFamily="18" charset="0"/>
                <a:cs typeface="Times New Roman" pitchFamily="18" charset="0"/>
              </a:rPr>
              <a:t>Objectives (MBO</a:t>
            </a:r>
            <a:r>
              <a:rPr lang="en-US" sz="2400" dirty="0" smtClean="0">
                <a:solidFill>
                  <a:schemeClr val="bg2"/>
                </a:solidFill>
                <a:latin typeface="Times New Roman" pitchFamily="18" charset="0"/>
                <a:cs typeface="Times New Roman" pitchFamily="18" charset="0"/>
              </a:rPr>
              <a:t>)</a:t>
            </a:r>
          </a:p>
          <a:p>
            <a:r>
              <a:rPr lang="en-US" sz="2400" dirty="0" smtClean="0">
                <a:solidFill>
                  <a:schemeClr val="bg2"/>
                </a:solidFill>
                <a:latin typeface="Times New Roman" pitchFamily="18" charset="0"/>
                <a:cs typeface="Times New Roman" pitchFamily="18" charset="0"/>
              </a:rPr>
              <a:t>This system requires the supervisor and the employee to set goals and objectives jointly, which are then used as the standards to measure employee performance. </a:t>
            </a:r>
          </a:p>
          <a:p>
            <a:r>
              <a:rPr lang="en-US" sz="2400" dirty="0" smtClean="0">
                <a:solidFill>
                  <a:schemeClr val="bg2"/>
                </a:solidFill>
                <a:latin typeface="Times New Roman" pitchFamily="18" charset="0"/>
                <a:cs typeface="Times New Roman" pitchFamily="18" charset="0"/>
              </a:rPr>
              <a:t>Basically, employee performance is gauged by the extent to which the predetermined goals are achieved. </a:t>
            </a:r>
          </a:p>
          <a:p>
            <a:r>
              <a:rPr lang="en-US" sz="2400" dirty="0" smtClean="0">
                <a:solidFill>
                  <a:schemeClr val="bg2"/>
                </a:solidFill>
                <a:latin typeface="Times New Roman" pitchFamily="18" charset="0"/>
                <a:cs typeface="Times New Roman" pitchFamily="18" charset="0"/>
              </a:rPr>
              <a:t>It is result oriented.</a:t>
            </a:r>
          </a:p>
          <a:p>
            <a:r>
              <a:rPr lang="en-US" sz="2400" dirty="0" smtClean="0">
                <a:solidFill>
                  <a:schemeClr val="bg2"/>
                </a:solidFill>
                <a:latin typeface="Times New Roman" pitchFamily="18" charset="0"/>
                <a:cs typeface="Times New Roman" pitchFamily="18" charset="0"/>
              </a:rPr>
              <a:t>An example of a firm using MBO system is Google. </a:t>
            </a:r>
          </a:p>
          <a:p>
            <a:endParaRPr lang="en-US" dirty="0">
              <a:solidFill>
                <a:schemeClr val="bg2"/>
              </a:solidFill>
            </a:endParaRPr>
          </a:p>
        </p:txBody>
      </p:sp>
    </p:spTree>
    <p:extLst>
      <p:ext uri="{BB962C8B-B14F-4D97-AF65-F5344CB8AC3E}">
        <p14:creationId xmlns:p14="http://schemas.microsoft.com/office/powerpoint/2010/main" val="111228904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Content Placeholder 7"/>
          <p:cNvSpPr>
            <a:spLocks noGrp="1"/>
          </p:cNvSpPr>
          <p:nvPr>
            <p:ph idx="1"/>
          </p:nvPr>
        </p:nvSpPr>
        <p:spPr/>
        <p:txBody>
          <a:bodyPr>
            <a:normAutofit/>
          </a:bodyPr>
          <a:lstStyle/>
          <a:p>
            <a:pPr marL="0" indent="0">
              <a:buNone/>
            </a:pPr>
            <a:r>
              <a:rPr lang="en-US" sz="2400" dirty="0" smtClean="0">
                <a:solidFill>
                  <a:schemeClr val="bg1"/>
                </a:solidFill>
                <a:latin typeface="Times New Roman" pitchFamily="18" charset="0"/>
                <a:cs typeface="Times New Roman" pitchFamily="18" charset="0"/>
              </a:rPr>
              <a:t>360- Degree Feedback System</a:t>
            </a:r>
          </a:p>
          <a:p>
            <a:r>
              <a:rPr lang="en-US" sz="2400" dirty="0" smtClean="0">
                <a:solidFill>
                  <a:schemeClr val="bg1"/>
                </a:solidFill>
                <a:latin typeface="Times New Roman" pitchFamily="18" charset="0"/>
                <a:cs typeface="Times New Roman" pitchFamily="18" charset="0"/>
              </a:rPr>
              <a:t>This system takes a multi-source feedback approach that takes into account feedback from top management, supervisors, peers, and subordinates to evaluate the employee. Self evaluation is also taken into consideration in this system</a:t>
            </a:r>
          </a:p>
          <a:p>
            <a:r>
              <a:rPr lang="en-US" sz="2400" dirty="0" smtClean="0">
                <a:solidFill>
                  <a:schemeClr val="bg1"/>
                </a:solidFill>
                <a:latin typeface="Times New Roman" pitchFamily="18" charset="0"/>
                <a:cs typeface="Times New Roman" pitchFamily="18" charset="0"/>
              </a:rPr>
              <a:t>This system seeks to make appraisal more transparent, participative and objective.</a:t>
            </a:r>
          </a:p>
          <a:p>
            <a:r>
              <a:rPr lang="en-US" sz="2400" dirty="0" smtClean="0">
                <a:solidFill>
                  <a:schemeClr val="bg1"/>
                </a:solidFill>
                <a:latin typeface="Times New Roman" pitchFamily="18" charset="0"/>
                <a:cs typeface="Times New Roman" pitchFamily="18" charset="0"/>
              </a:rPr>
              <a:t>Examples of organizations using this appraisal system include; General Electric, Reliance, and Infosys.</a:t>
            </a:r>
          </a:p>
        </p:txBody>
      </p:sp>
    </p:spTree>
    <p:extLst>
      <p:ext uri="{BB962C8B-B14F-4D97-AF65-F5344CB8AC3E}">
        <p14:creationId xmlns:p14="http://schemas.microsoft.com/office/powerpoint/2010/main" val="41013893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fontScale="90000"/>
          </a:bodyPr>
          <a:lstStyle/>
          <a:p>
            <a:r>
              <a:rPr lang="en-US" dirty="0" smtClean="0"/>
              <a:t/>
            </a:r>
            <a:br>
              <a:rPr lang="en-US" dirty="0" smtClean="0"/>
            </a:br>
            <a:r>
              <a:rPr lang="en-US" dirty="0" smtClean="0">
                <a:solidFill>
                  <a:schemeClr val="accent5">
                    <a:lumMod val="60000"/>
                    <a:lumOff val="40000"/>
                  </a:schemeClr>
                </a:solidFill>
              </a:rPr>
              <a:t>Benefits</a:t>
            </a:r>
            <a:endParaRPr lang="en-US" dirty="0">
              <a:solidFill>
                <a:schemeClr val="accent5">
                  <a:lumMod val="60000"/>
                  <a:lumOff val="40000"/>
                </a:schemeClr>
              </a:solidFill>
            </a:endParaRPr>
          </a:p>
        </p:txBody>
      </p:sp>
      <p:sp>
        <p:nvSpPr>
          <p:cNvPr id="7" name="Content Placeholder 6"/>
          <p:cNvSpPr>
            <a:spLocks noGrp="1"/>
          </p:cNvSpPr>
          <p:nvPr>
            <p:ph idx="1"/>
          </p:nvPr>
        </p:nvSpPr>
        <p:spPr/>
        <p:txBody>
          <a:bodyPr>
            <a:normAutofit fontScale="62500" lnSpcReduction="20000"/>
          </a:bodyPr>
          <a:lstStyle/>
          <a:p>
            <a:pPr marL="0" indent="0">
              <a:buNone/>
            </a:pPr>
            <a:r>
              <a:rPr lang="en-US" sz="3800" dirty="0" smtClean="0">
                <a:solidFill>
                  <a:schemeClr val="bg1"/>
                </a:solidFill>
                <a:latin typeface="Times New Roman" pitchFamily="18" charset="0"/>
                <a:cs typeface="Times New Roman" pitchFamily="18" charset="0"/>
              </a:rPr>
              <a:t>Management By Objectives</a:t>
            </a:r>
          </a:p>
          <a:p>
            <a:r>
              <a:rPr lang="en-US" sz="3800" dirty="0" smtClean="0">
                <a:solidFill>
                  <a:schemeClr val="bg1"/>
                </a:solidFill>
                <a:latin typeface="Times New Roman" pitchFamily="18" charset="0"/>
                <a:cs typeface="Times New Roman" pitchFamily="18" charset="0"/>
              </a:rPr>
              <a:t>Concentrates on actual outcomes measured against the set goals as opposed to other systems that use opinions to measure performance. According to Archer North (2017), it is result oriented.</a:t>
            </a:r>
          </a:p>
          <a:p>
            <a:r>
              <a:rPr lang="en-US" sz="3800" dirty="0" smtClean="0">
                <a:solidFill>
                  <a:schemeClr val="bg1"/>
                </a:solidFill>
                <a:latin typeface="Times New Roman" pitchFamily="18" charset="0"/>
                <a:cs typeface="Times New Roman" pitchFamily="18" charset="0"/>
              </a:rPr>
              <a:t>Provides employees with an opportunity to monitor and assess their own strengths and weaknesses while working on the set goals.</a:t>
            </a:r>
          </a:p>
          <a:p>
            <a:r>
              <a:rPr lang="en-US" sz="3800" dirty="0" smtClean="0">
                <a:solidFill>
                  <a:schemeClr val="bg1"/>
                </a:solidFill>
                <a:latin typeface="Times New Roman" pitchFamily="18" charset="0"/>
                <a:cs typeface="Times New Roman" pitchFamily="18" charset="0"/>
              </a:rPr>
              <a:t>It enhances communication and the overall supervisor-employee relationship due to the discussions and collaborations involved during the joint goal setting process.</a:t>
            </a:r>
          </a:p>
          <a:p>
            <a:pPr marL="0" indent="0">
              <a:buNone/>
            </a:pPr>
            <a:r>
              <a:rPr lang="en-US" sz="3800" dirty="0" smtClean="0">
                <a:solidFill>
                  <a:schemeClr val="bg1"/>
                </a:solidFill>
                <a:latin typeface="Times New Roman" pitchFamily="18" charset="0"/>
                <a:cs typeface="Times New Roman" pitchFamily="18" charset="0"/>
              </a:rPr>
              <a:t>. </a:t>
            </a:r>
          </a:p>
          <a:p>
            <a:endParaRPr lang="en-US" dirty="0" smtClean="0">
              <a:solidFill>
                <a:schemeClr val="bg1"/>
              </a:solidFill>
            </a:endParaRPr>
          </a:p>
          <a:p>
            <a:pPr marL="0" indent="0">
              <a:buNone/>
            </a:pPr>
            <a:r>
              <a:rPr lang="en-US" dirty="0" smtClean="0">
                <a:solidFill>
                  <a:schemeClr val="bg1"/>
                </a:solidFill>
              </a:rPr>
              <a:t>.</a:t>
            </a:r>
          </a:p>
          <a:p>
            <a:endParaRPr lang="en-US" dirty="0"/>
          </a:p>
        </p:txBody>
      </p:sp>
    </p:spTree>
    <p:extLst>
      <p:ext uri="{BB962C8B-B14F-4D97-AF65-F5344CB8AC3E}">
        <p14:creationId xmlns:p14="http://schemas.microsoft.com/office/powerpoint/2010/main" val="31277004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noAutofit/>
          </a:bodyPr>
          <a:lstStyle/>
          <a:p>
            <a:pPr marL="0" indent="0">
              <a:buNone/>
            </a:pPr>
            <a:r>
              <a:rPr lang="en-US" sz="2400" dirty="0" smtClean="0">
                <a:solidFill>
                  <a:schemeClr val="bg1"/>
                </a:solidFill>
                <a:latin typeface="Times New Roman" pitchFamily="18" charset="0"/>
                <a:cs typeface="Times New Roman" pitchFamily="18" charset="0"/>
              </a:rPr>
              <a:t>360-Degree Feedback System</a:t>
            </a:r>
          </a:p>
          <a:p>
            <a:r>
              <a:rPr lang="en-US" sz="2400" dirty="0" smtClean="0">
                <a:solidFill>
                  <a:schemeClr val="bg1"/>
                </a:solidFill>
                <a:latin typeface="Times New Roman" pitchFamily="18" charset="0"/>
                <a:cs typeface="Times New Roman" pitchFamily="18" charset="0"/>
              </a:rPr>
              <a:t>Gives a wide perspective of an employees performance based on the day to day interactions with staff from various levels in the organization. As Ingram (2018)suggests, it gives a more complete analysis of an employees performance.  </a:t>
            </a:r>
          </a:p>
          <a:p>
            <a:r>
              <a:rPr lang="en-US" sz="2400" dirty="0" smtClean="0">
                <a:solidFill>
                  <a:schemeClr val="bg1"/>
                </a:solidFill>
                <a:latin typeface="Times New Roman" pitchFamily="18" charset="0"/>
                <a:cs typeface="Times New Roman" pitchFamily="18" charset="0"/>
              </a:rPr>
              <a:t>It provides higher chances of the identification of employee development opportunities due to the diverse feedback.</a:t>
            </a:r>
          </a:p>
          <a:p>
            <a:r>
              <a:rPr lang="en-US" sz="2400" dirty="0" smtClean="0">
                <a:solidFill>
                  <a:schemeClr val="bg1"/>
                </a:solidFill>
                <a:latin typeface="Times New Roman" pitchFamily="18" charset="0"/>
                <a:cs typeface="Times New Roman" pitchFamily="18" charset="0"/>
              </a:rPr>
              <a:t>Increases job satisfaction. </a:t>
            </a:r>
            <a:r>
              <a:rPr lang="en-US" sz="2400" dirty="0">
                <a:solidFill>
                  <a:schemeClr val="bg1"/>
                </a:solidFill>
                <a:latin typeface="Times New Roman" pitchFamily="18" charset="0"/>
                <a:cs typeface="Times New Roman" pitchFamily="18" charset="0"/>
              </a:rPr>
              <a:t>E</a:t>
            </a:r>
            <a:r>
              <a:rPr lang="en-US" sz="2400" dirty="0" smtClean="0">
                <a:solidFill>
                  <a:schemeClr val="bg1"/>
                </a:solidFill>
                <a:latin typeface="Times New Roman" pitchFamily="18" charset="0"/>
                <a:cs typeface="Times New Roman" pitchFamily="18" charset="0"/>
              </a:rPr>
              <a:t>mployees feel valued when they provide feedback about their superiors and a change of behavior is reflected due to the feedback. According to Tripathi (2010), it facilitates empowerment.</a:t>
            </a:r>
          </a:p>
          <a:p>
            <a:r>
              <a:rPr lang="en-US" sz="2400" dirty="0" smtClean="0">
                <a:solidFill>
                  <a:schemeClr val="bg1"/>
                </a:solidFill>
                <a:latin typeface="Times New Roman" pitchFamily="18" charset="0"/>
                <a:cs typeface="Times New Roman" pitchFamily="18" charset="0"/>
              </a:rPr>
              <a:t>It forces inflexible managers to initiate self-change because they understand that their behavior is going to reflect in the appraisal feedback.</a:t>
            </a:r>
            <a:endParaRPr lang="en-US" sz="2400" dirty="0">
              <a:solidFill>
                <a:schemeClr val="bg1"/>
              </a:solidFill>
              <a:latin typeface="Times New Roman" pitchFamily="18" charset="0"/>
              <a:cs typeface="Times New Roman" pitchFamily="18" charset="0"/>
            </a:endParaRPr>
          </a:p>
        </p:txBody>
      </p:sp>
    </p:spTree>
    <p:extLst>
      <p:ext uri="{BB962C8B-B14F-4D97-AF65-F5344CB8AC3E}">
        <p14:creationId xmlns:p14="http://schemas.microsoft.com/office/powerpoint/2010/main" val="205166467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solidFill>
                  <a:schemeClr val="accent5">
                    <a:lumMod val="60000"/>
                    <a:lumOff val="40000"/>
                  </a:schemeClr>
                </a:solidFill>
              </a:rPr>
              <a:t>Disadvantages</a:t>
            </a:r>
            <a:endParaRPr lang="en-US" dirty="0">
              <a:solidFill>
                <a:schemeClr val="accent5">
                  <a:lumMod val="60000"/>
                  <a:lumOff val="40000"/>
                </a:schemeClr>
              </a:solidFill>
            </a:endParaRPr>
          </a:p>
        </p:txBody>
      </p:sp>
      <p:sp>
        <p:nvSpPr>
          <p:cNvPr id="5" name="Content Placeholder 4"/>
          <p:cNvSpPr>
            <a:spLocks noGrp="1"/>
          </p:cNvSpPr>
          <p:nvPr>
            <p:ph idx="1"/>
          </p:nvPr>
        </p:nvSpPr>
        <p:spPr/>
        <p:txBody>
          <a:bodyPr>
            <a:normAutofit fontScale="62500" lnSpcReduction="20000"/>
          </a:bodyPr>
          <a:lstStyle/>
          <a:p>
            <a:pPr marL="0" indent="0">
              <a:buNone/>
            </a:pPr>
            <a:r>
              <a:rPr lang="en-US" sz="3400" dirty="0" smtClean="0">
                <a:solidFill>
                  <a:schemeClr val="bg1"/>
                </a:solidFill>
                <a:latin typeface="Times New Roman" pitchFamily="18" charset="0"/>
                <a:cs typeface="Times New Roman" pitchFamily="18" charset="0"/>
              </a:rPr>
              <a:t>Management By </a:t>
            </a:r>
            <a:r>
              <a:rPr lang="en-US" sz="3400" dirty="0" smtClean="0">
                <a:solidFill>
                  <a:schemeClr val="bg1"/>
                </a:solidFill>
                <a:latin typeface="Times New Roman" pitchFamily="18" charset="0"/>
                <a:cs typeface="Times New Roman" pitchFamily="18" charset="0"/>
              </a:rPr>
              <a:t>Objectives</a:t>
            </a:r>
            <a:endParaRPr lang="en-US" sz="3400" dirty="0" smtClean="0">
              <a:solidFill>
                <a:schemeClr val="bg1"/>
              </a:solidFill>
              <a:latin typeface="Times New Roman" pitchFamily="18" charset="0"/>
              <a:cs typeface="Times New Roman" pitchFamily="18" charset="0"/>
            </a:endParaRPr>
          </a:p>
          <a:p>
            <a:r>
              <a:rPr lang="en-US" sz="3400" dirty="0" smtClean="0">
                <a:solidFill>
                  <a:schemeClr val="bg1"/>
                </a:solidFill>
                <a:latin typeface="Times New Roman" pitchFamily="18" charset="0"/>
                <a:cs typeface="Times New Roman" pitchFamily="18" charset="0"/>
              </a:rPr>
              <a:t>Often lacks top management support leading to failure of the system. This is because the system puts more emphasis on the supervisor- employee discussions leaving out the top management.</a:t>
            </a:r>
          </a:p>
          <a:p>
            <a:r>
              <a:rPr lang="en-US" sz="3400" dirty="0" smtClean="0">
                <a:solidFill>
                  <a:schemeClr val="bg1"/>
                </a:solidFill>
                <a:latin typeface="Times New Roman" pitchFamily="18" charset="0"/>
                <a:cs typeface="Times New Roman" pitchFamily="18" charset="0"/>
              </a:rPr>
              <a:t>Tends to overemphasize on quantitative objectives thus leaving out the qualitative aspect of performance which is equally important.</a:t>
            </a:r>
          </a:p>
          <a:p>
            <a:r>
              <a:rPr lang="en-US" sz="3400" dirty="0" smtClean="0">
                <a:solidFill>
                  <a:schemeClr val="bg1"/>
                </a:solidFill>
                <a:latin typeface="Times New Roman" pitchFamily="18" charset="0"/>
                <a:cs typeface="Times New Roman" pitchFamily="18" charset="0"/>
              </a:rPr>
              <a:t>With MBO, goals cascading down the organizational hierarchy may not be in congruence with the strategic goals of the organization thus derailing the organization from meeting its objectives.</a:t>
            </a:r>
          </a:p>
          <a:p>
            <a:r>
              <a:rPr lang="en-US" sz="3400" dirty="0" smtClean="0">
                <a:solidFill>
                  <a:schemeClr val="bg1"/>
                </a:solidFill>
                <a:latin typeface="Times New Roman" pitchFamily="18" charset="0"/>
                <a:cs typeface="Times New Roman" pitchFamily="18" charset="0"/>
              </a:rPr>
              <a:t>Some supervisors often refuse to jointly set goals with the employees thus making the whole system ineffective. As Tribathi  (2010) puts it, some managers cannot sit down to work out goals with subordinates.</a:t>
            </a:r>
          </a:p>
          <a:p>
            <a:endParaRPr lang="en-US" dirty="0" smtClean="0">
              <a:solidFill>
                <a:schemeClr val="bg1"/>
              </a:solidFill>
            </a:endParaRPr>
          </a:p>
          <a:p>
            <a:pPr marL="0" indent="0">
              <a:buNone/>
            </a:pPr>
            <a:endParaRPr lang="en-US" dirty="0" smtClean="0">
              <a:solidFill>
                <a:schemeClr val="accent5">
                  <a:lumMod val="60000"/>
                  <a:lumOff val="40000"/>
                </a:schemeClr>
              </a:solidFill>
            </a:endParaRPr>
          </a:p>
          <a:p>
            <a:endParaRPr lang="en-US" dirty="0"/>
          </a:p>
        </p:txBody>
      </p:sp>
    </p:spTree>
    <p:extLst>
      <p:ext uri="{BB962C8B-B14F-4D97-AF65-F5344CB8AC3E}">
        <p14:creationId xmlns:p14="http://schemas.microsoft.com/office/powerpoint/2010/main" val="39627723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066800"/>
            <a:ext cx="8229600" cy="4525963"/>
          </a:xfrm>
        </p:spPr>
        <p:txBody>
          <a:bodyPr>
            <a:normAutofit/>
          </a:bodyPr>
          <a:lstStyle/>
          <a:p>
            <a:pPr marL="0" indent="0">
              <a:buNone/>
            </a:pPr>
            <a:r>
              <a:rPr lang="en-US" sz="2400" dirty="0" smtClean="0">
                <a:solidFill>
                  <a:schemeClr val="bg1"/>
                </a:solidFill>
                <a:latin typeface="Times New Roman" pitchFamily="18" charset="0"/>
                <a:cs typeface="Times New Roman" pitchFamily="18" charset="0"/>
              </a:rPr>
              <a:t>360-Degree feedback</a:t>
            </a:r>
          </a:p>
          <a:p>
            <a:r>
              <a:rPr lang="en-US" sz="2400" dirty="0" smtClean="0">
                <a:solidFill>
                  <a:schemeClr val="bg1"/>
                </a:solidFill>
                <a:latin typeface="Times New Roman" pitchFamily="18" charset="0"/>
                <a:cs typeface="Times New Roman" pitchFamily="18" charset="0"/>
              </a:rPr>
              <a:t>The feedback tends to be subject to bias which makes appraisal ineffective and inefficient.</a:t>
            </a:r>
          </a:p>
          <a:p>
            <a:r>
              <a:rPr lang="en-US" sz="2400" dirty="0" smtClean="0">
                <a:solidFill>
                  <a:schemeClr val="bg1"/>
                </a:solidFill>
                <a:latin typeface="Times New Roman" pitchFamily="18" charset="0"/>
                <a:cs typeface="Times New Roman" pitchFamily="18" charset="0"/>
              </a:rPr>
              <a:t>It is a time consuming and costly method of appraisal.</a:t>
            </a:r>
          </a:p>
          <a:p>
            <a:r>
              <a:rPr lang="en-US" sz="2400" dirty="0" smtClean="0">
                <a:solidFill>
                  <a:schemeClr val="bg1"/>
                </a:solidFill>
                <a:latin typeface="Times New Roman" pitchFamily="18" charset="0"/>
                <a:cs typeface="Times New Roman" pitchFamily="18" charset="0"/>
              </a:rPr>
              <a:t>Often causes disagreement and bad blood among staff members if not carried out efficiently.</a:t>
            </a:r>
          </a:p>
          <a:p>
            <a:r>
              <a:rPr lang="en-US" sz="2400" dirty="0" smtClean="0">
                <a:solidFill>
                  <a:schemeClr val="bg1"/>
                </a:solidFill>
                <a:latin typeface="Times New Roman" pitchFamily="18" charset="0"/>
                <a:cs typeface="Times New Roman" pitchFamily="18" charset="0"/>
              </a:rPr>
              <a:t>It is a complex method of appraisal</a:t>
            </a:r>
          </a:p>
          <a:p>
            <a:endParaRPr lang="en-US" sz="2400" dirty="0">
              <a:solidFill>
                <a:schemeClr val="bg1"/>
              </a:solidFill>
              <a:latin typeface="Times New Roman" pitchFamily="18" charset="0"/>
              <a:cs typeface="Times New Roman" pitchFamily="18" charset="0"/>
            </a:endParaRPr>
          </a:p>
        </p:txBody>
      </p:sp>
    </p:spTree>
    <p:extLst>
      <p:ext uri="{BB962C8B-B14F-4D97-AF65-F5344CB8AC3E}">
        <p14:creationId xmlns:p14="http://schemas.microsoft.com/office/powerpoint/2010/main" val="26807463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5">
                    <a:lumMod val="60000"/>
                    <a:lumOff val="40000"/>
                  </a:schemeClr>
                </a:solidFill>
              </a:rPr>
              <a:t>Best Practices</a:t>
            </a:r>
            <a:endParaRPr lang="en-US" dirty="0">
              <a:solidFill>
                <a:schemeClr val="accent5">
                  <a:lumMod val="60000"/>
                  <a:lumOff val="40000"/>
                </a:schemeClr>
              </a:solidFill>
            </a:endParaRPr>
          </a:p>
        </p:txBody>
      </p:sp>
      <p:sp>
        <p:nvSpPr>
          <p:cNvPr id="4" name="Text Placeholder 3"/>
          <p:cNvSpPr>
            <a:spLocks noGrp="1"/>
          </p:cNvSpPr>
          <p:nvPr>
            <p:ph type="body" idx="1"/>
          </p:nvPr>
        </p:nvSpPr>
        <p:spPr>
          <a:xfrm>
            <a:off x="609600" y="1524000"/>
            <a:ext cx="4040188" cy="639762"/>
          </a:xfrm>
        </p:spPr>
        <p:txBody>
          <a:bodyPr>
            <a:normAutofit/>
          </a:bodyPr>
          <a:lstStyle/>
          <a:p>
            <a:r>
              <a:rPr lang="en-US" dirty="0" smtClean="0">
                <a:solidFill>
                  <a:schemeClr val="bg1"/>
                </a:solidFill>
                <a:latin typeface="Times New Roman" pitchFamily="18" charset="0"/>
                <a:cs typeface="Times New Roman" pitchFamily="18" charset="0"/>
              </a:rPr>
              <a:t>Management By Objectives</a:t>
            </a:r>
            <a:endParaRPr lang="en-US" dirty="0">
              <a:solidFill>
                <a:schemeClr val="bg1"/>
              </a:solidFill>
              <a:latin typeface="Times New Roman" pitchFamily="18" charset="0"/>
              <a:cs typeface="Times New Roman" pitchFamily="18" charset="0"/>
            </a:endParaRPr>
          </a:p>
        </p:txBody>
      </p:sp>
      <p:sp>
        <p:nvSpPr>
          <p:cNvPr id="5" name="Content Placeholder 4"/>
          <p:cNvSpPr>
            <a:spLocks noGrp="1"/>
          </p:cNvSpPr>
          <p:nvPr>
            <p:ph sz="half" idx="2"/>
          </p:nvPr>
        </p:nvSpPr>
        <p:spPr/>
        <p:txBody>
          <a:bodyPr>
            <a:normAutofit/>
          </a:bodyPr>
          <a:lstStyle/>
          <a:p>
            <a:r>
              <a:rPr lang="en-US" dirty="0" smtClean="0">
                <a:solidFill>
                  <a:schemeClr val="bg1"/>
                </a:solidFill>
                <a:latin typeface="Times New Roman" pitchFamily="18" charset="0"/>
                <a:cs typeface="Times New Roman" pitchFamily="18" charset="0"/>
              </a:rPr>
              <a:t>Uses goals jointly set by the supervisor and the employee as the standard against which performance is measured.</a:t>
            </a:r>
          </a:p>
          <a:p>
            <a:r>
              <a:rPr lang="en-US" dirty="0">
                <a:solidFill>
                  <a:schemeClr val="bg1"/>
                </a:solidFill>
                <a:latin typeface="Times New Roman" pitchFamily="18" charset="0"/>
                <a:cs typeface="Times New Roman" pitchFamily="18" charset="0"/>
              </a:rPr>
              <a:t>C</a:t>
            </a:r>
            <a:r>
              <a:rPr lang="en-US" dirty="0" smtClean="0">
                <a:solidFill>
                  <a:schemeClr val="bg1"/>
                </a:solidFill>
                <a:latin typeface="Times New Roman" pitchFamily="18" charset="0"/>
                <a:cs typeface="Times New Roman" pitchFamily="18" charset="0"/>
              </a:rPr>
              <a:t>oncentrates on the real outcomes and is thus result oriented.</a:t>
            </a:r>
            <a:endParaRPr lang="en-US" dirty="0">
              <a:solidFill>
                <a:schemeClr val="bg1"/>
              </a:solidFill>
              <a:latin typeface="Times New Roman" pitchFamily="18" charset="0"/>
              <a:cs typeface="Times New Roman" pitchFamily="18" charset="0"/>
            </a:endParaRPr>
          </a:p>
        </p:txBody>
      </p:sp>
      <p:sp>
        <p:nvSpPr>
          <p:cNvPr id="6" name="Text Placeholder 5"/>
          <p:cNvSpPr>
            <a:spLocks noGrp="1"/>
          </p:cNvSpPr>
          <p:nvPr>
            <p:ph type="body" sz="quarter" idx="3"/>
          </p:nvPr>
        </p:nvSpPr>
        <p:spPr/>
        <p:txBody>
          <a:bodyPr>
            <a:normAutofit/>
          </a:bodyPr>
          <a:lstStyle/>
          <a:p>
            <a:r>
              <a:rPr lang="en-US" dirty="0" smtClean="0">
                <a:solidFill>
                  <a:schemeClr val="bg1"/>
                </a:solidFill>
                <a:latin typeface="Times New Roman" pitchFamily="18" charset="0"/>
                <a:cs typeface="Times New Roman" pitchFamily="18" charset="0"/>
              </a:rPr>
              <a:t>360-</a:t>
            </a:r>
            <a:r>
              <a:rPr lang="en-US" dirty="0" smtClean="0">
                <a:latin typeface="Times New Roman" pitchFamily="18" charset="0"/>
                <a:cs typeface="Times New Roman" pitchFamily="18" charset="0"/>
              </a:rPr>
              <a:t> </a:t>
            </a:r>
            <a:r>
              <a:rPr lang="en-US" dirty="0" smtClean="0">
                <a:solidFill>
                  <a:schemeClr val="bg1"/>
                </a:solidFill>
                <a:latin typeface="Times New Roman" pitchFamily="18" charset="0"/>
                <a:cs typeface="Times New Roman" pitchFamily="18" charset="0"/>
              </a:rPr>
              <a:t>Degree feedback system</a:t>
            </a:r>
            <a:endParaRPr lang="en-US" dirty="0">
              <a:solidFill>
                <a:schemeClr val="bg1"/>
              </a:solidFill>
              <a:latin typeface="Times New Roman" pitchFamily="18" charset="0"/>
              <a:cs typeface="Times New Roman" pitchFamily="18" charset="0"/>
            </a:endParaRPr>
          </a:p>
        </p:txBody>
      </p:sp>
      <p:sp>
        <p:nvSpPr>
          <p:cNvPr id="7" name="Content Placeholder 6"/>
          <p:cNvSpPr>
            <a:spLocks noGrp="1"/>
          </p:cNvSpPr>
          <p:nvPr>
            <p:ph sz="quarter" idx="4"/>
          </p:nvPr>
        </p:nvSpPr>
        <p:spPr/>
        <p:txBody>
          <a:bodyPr>
            <a:normAutofit/>
          </a:bodyPr>
          <a:lstStyle/>
          <a:p>
            <a:r>
              <a:rPr lang="en-US" dirty="0" smtClean="0">
                <a:solidFill>
                  <a:schemeClr val="bg1"/>
                </a:solidFill>
                <a:latin typeface="Times New Roman" pitchFamily="18" charset="0"/>
                <a:cs typeface="Times New Roman" pitchFamily="18" charset="0"/>
              </a:rPr>
              <a:t>Accounts for a diverse perspective (Multi-source feedback when measuring performance.</a:t>
            </a:r>
          </a:p>
          <a:p>
            <a:r>
              <a:rPr lang="en-US" dirty="0" smtClean="0">
                <a:solidFill>
                  <a:schemeClr val="bg1"/>
                </a:solidFill>
                <a:latin typeface="Times New Roman" pitchFamily="18" charset="0"/>
                <a:cs typeface="Times New Roman" pitchFamily="18" charset="0"/>
              </a:rPr>
              <a:t>Takes feedback from all levels making the process more transparent and participative</a:t>
            </a:r>
            <a:endParaRPr lang="en-US" dirty="0">
              <a:solidFill>
                <a:schemeClr val="bg1"/>
              </a:solidFill>
              <a:latin typeface="Times New Roman" pitchFamily="18" charset="0"/>
              <a:cs typeface="Times New Roman" pitchFamily="18" charset="0"/>
            </a:endParaRPr>
          </a:p>
        </p:txBody>
      </p:sp>
    </p:spTree>
    <p:extLst>
      <p:ext uri="{BB962C8B-B14F-4D97-AF65-F5344CB8AC3E}">
        <p14:creationId xmlns:p14="http://schemas.microsoft.com/office/powerpoint/2010/main" val="30717460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5">
                    <a:lumMod val="60000"/>
                    <a:lumOff val="40000"/>
                  </a:schemeClr>
                </a:solidFill>
                <a:latin typeface="Times New Roman" pitchFamily="18" charset="0"/>
                <a:cs typeface="Times New Roman" pitchFamily="18" charset="0"/>
              </a:rPr>
              <a:t>Expected Outcomes</a:t>
            </a:r>
            <a:endParaRPr lang="en-US" dirty="0">
              <a:solidFill>
                <a:schemeClr val="accent5">
                  <a:lumMod val="60000"/>
                  <a:lumOff val="40000"/>
                </a:schemeClr>
              </a:solidFill>
              <a:latin typeface="Times New Roman" pitchFamily="18" charset="0"/>
              <a:cs typeface="Times New Roman" pitchFamily="18" charset="0"/>
            </a:endParaRPr>
          </a:p>
        </p:txBody>
      </p:sp>
      <p:sp>
        <p:nvSpPr>
          <p:cNvPr id="4" name="Text Placeholder 3"/>
          <p:cNvSpPr>
            <a:spLocks noGrp="1"/>
          </p:cNvSpPr>
          <p:nvPr>
            <p:ph type="body" idx="1"/>
          </p:nvPr>
        </p:nvSpPr>
        <p:spPr/>
        <p:txBody>
          <a:bodyPr>
            <a:normAutofit fontScale="62500" lnSpcReduction="20000"/>
          </a:bodyPr>
          <a:lstStyle/>
          <a:p>
            <a:endParaRPr lang="en-US" dirty="0"/>
          </a:p>
          <a:p>
            <a:r>
              <a:rPr lang="en-US" sz="3400" dirty="0" smtClean="0">
                <a:solidFill>
                  <a:schemeClr val="bg1"/>
                </a:solidFill>
              </a:rPr>
              <a:t>Management By </a:t>
            </a:r>
            <a:r>
              <a:rPr lang="en-US" sz="3400" dirty="0" smtClean="0">
                <a:solidFill>
                  <a:schemeClr val="bg1"/>
                </a:solidFill>
              </a:rPr>
              <a:t>Objectives</a:t>
            </a:r>
            <a:endParaRPr lang="en-US" sz="3400" dirty="0" smtClean="0">
              <a:solidFill>
                <a:schemeClr val="bg1"/>
              </a:solidFill>
            </a:endParaRPr>
          </a:p>
        </p:txBody>
      </p:sp>
      <p:sp>
        <p:nvSpPr>
          <p:cNvPr id="5" name="Content Placeholder 4"/>
          <p:cNvSpPr>
            <a:spLocks noGrp="1"/>
          </p:cNvSpPr>
          <p:nvPr>
            <p:ph sz="half" idx="2"/>
          </p:nvPr>
        </p:nvSpPr>
        <p:spPr/>
        <p:txBody>
          <a:bodyPr>
            <a:normAutofit/>
          </a:bodyPr>
          <a:lstStyle/>
          <a:p>
            <a:r>
              <a:rPr lang="en-US" dirty="0" smtClean="0">
                <a:solidFill>
                  <a:schemeClr val="bg1"/>
                </a:solidFill>
              </a:rPr>
              <a:t>The employee does a self audit and identifies the skills required to achieve the best performance thus increasing productivity and enabling development. </a:t>
            </a:r>
          </a:p>
          <a:p>
            <a:endParaRPr lang="en-US" dirty="0"/>
          </a:p>
        </p:txBody>
      </p:sp>
      <p:sp>
        <p:nvSpPr>
          <p:cNvPr id="6" name="Text Placeholder 5"/>
          <p:cNvSpPr>
            <a:spLocks noGrp="1"/>
          </p:cNvSpPr>
          <p:nvPr>
            <p:ph type="body" sz="quarter" idx="3"/>
          </p:nvPr>
        </p:nvSpPr>
        <p:spPr/>
        <p:txBody>
          <a:bodyPr/>
          <a:lstStyle/>
          <a:p>
            <a:r>
              <a:rPr lang="en-US" dirty="0" smtClean="0">
                <a:solidFill>
                  <a:schemeClr val="bg1"/>
                </a:solidFill>
              </a:rPr>
              <a:t>360-Degree Feedback</a:t>
            </a:r>
            <a:endParaRPr lang="en-US" dirty="0">
              <a:solidFill>
                <a:schemeClr val="bg1"/>
              </a:solidFill>
            </a:endParaRPr>
          </a:p>
        </p:txBody>
      </p:sp>
      <p:sp>
        <p:nvSpPr>
          <p:cNvPr id="7" name="Content Placeholder 6"/>
          <p:cNvSpPr>
            <a:spLocks noGrp="1"/>
          </p:cNvSpPr>
          <p:nvPr>
            <p:ph sz="quarter" idx="4"/>
          </p:nvPr>
        </p:nvSpPr>
        <p:spPr/>
        <p:txBody>
          <a:bodyPr>
            <a:normAutofit/>
          </a:bodyPr>
          <a:lstStyle/>
          <a:p>
            <a:r>
              <a:rPr lang="en-US" dirty="0" smtClean="0">
                <a:solidFill>
                  <a:schemeClr val="bg1"/>
                </a:solidFill>
              </a:rPr>
              <a:t>A behavioral change inclined towards increasing productivity and efficiency is reflected to propel the organization towards meeting its strategic goal.</a:t>
            </a:r>
          </a:p>
          <a:p>
            <a:r>
              <a:rPr lang="en-US" dirty="0" smtClean="0">
                <a:solidFill>
                  <a:schemeClr val="bg1"/>
                </a:solidFill>
              </a:rPr>
              <a:t>More development opportunities are identified thus unleashing more potential in employees.</a:t>
            </a:r>
            <a:endParaRPr lang="en-US" dirty="0">
              <a:solidFill>
                <a:schemeClr val="bg1"/>
              </a:solidFill>
            </a:endParaRPr>
          </a:p>
        </p:txBody>
      </p:sp>
    </p:spTree>
    <p:extLst>
      <p:ext uri="{BB962C8B-B14F-4D97-AF65-F5344CB8AC3E}">
        <p14:creationId xmlns:p14="http://schemas.microsoft.com/office/powerpoint/2010/main" val="41848479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dirty="0" smtClean="0">
                <a:solidFill>
                  <a:schemeClr val="accent5">
                    <a:lumMod val="60000"/>
                    <a:lumOff val="40000"/>
                  </a:schemeClr>
                </a:solidFill>
              </a:rPr>
              <a:t>Differences</a:t>
            </a:r>
            <a:endParaRPr lang="en-US" dirty="0">
              <a:solidFill>
                <a:schemeClr val="accent5">
                  <a:lumMod val="60000"/>
                  <a:lumOff val="40000"/>
                </a:schemeClr>
              </a:solidFill>
            </a:endParaRPr>
          </a:p>
        </p:txBody>
      </p:sp>
      <p:sp>
        <p:nvSpPr>
          <p:cNvPr id="10" name="Text Placeholder 9"/>
          <p:cNvSpPr>
            <a:spLocks noGrp="1"/>
          </p:cNvSpPr>
          <p:nvPr>
            <p:ph type="body" idx="1"/>
          </p:nvPr>
        </p:nvSpPr>
        <p:spPr/>
        <p:txBody>
          <a:bodyPr/>
          <a:lstStyle/>
          <a:p>
            <a:r>
              <a:rPr lang="en-US" dirty="0" smtClean="0">
                <a:solidFill>
                  <a:schemeClr val="bg1"/>
                </a:solidFill>
              </a:rPr>
              <a:t>Management By Objectives</a:t>
            </a:r>
            <a:endParaRPr lang="en-US" dirty="0">
              <a:solidFill>
                <a:schemeClr val="bg1"/>
              </a:solidFill>
            </a:endParaRPr>
          </a:p>
        </p:txBody>
      </p:sp>
      <p:sp>
        <p:nvSpPr>
          <p:cNvPr id="7" name="Text Placeholder 6"/>
          <p:cNvSpPr>
            <a:spLocks noGrp="1"/>
          </p:cNvSpPr>
          <p:nvPr>
            <p:ph sz="half" idx="2"/>
          </p:nvPr>
        </p:nvSpPr>
        <p:spPr/>
        <p:txBody>
          <a:bodyPr/>
          <a:lstStyle/>
          <a:p>
            <a:pPr marL="457200" indent="-457200">
              <a:buFont typeface="+mj-lt"/>
              <a:buAutoNum type="arabicPeriod"/>
            </a:pPr>
            <a:r>
              <a:rPr lang="en-US" dirty="0" smtClean="0">
                <a:solidFill>
                  <a:schemeClr val="bg1"/>
                </a:solidFill>
              </a:rPr>
              <a:t>The MBO system uses actual results measured against set goals to measure performance.</a:t>
            </a:r>
          </a:p>
          <a:p>
            <a:pPr marL="457200" indent="-457200">
              <a:buFont typeface="+mj-lt"/>
              <a:buAutoNum type="arabicPeriod"/>
            </a:pPr>
            <a:r>
              <a:rPr lang="en-US" dirty="0" smtClean="0">
                <a:solidFill>
                  <a:schemeClr val="bg1"/>
                </a:solidFill>
              </a:rPr>
              <a:t>Uses self audit and assessment to identify development opportunities</a:t>
            </a:r>
          </a:p>
          <a:p>
            <a:endParaRPr lang="en-US" dirty="0">
              <a:solidFill>
                <a:schemeClr val="bg1"/>
              </a:solidFill>
            </a:endParaRPr>
          </a:p>
          <a:p>
            <a:endParaRPr lang="en-US" dirty="0" smtClean="0">
              <a:solidFill>
                <a:schemeClr val="bg1"/>
              </a:solidFill>
            </a:endParaRPr>
          </a:p>
          <a:p>
            <a:endParaRPr lang="en-US" dirty="0"/>
          </a:p>
          <a:p>
            <a:endParaRPr lang="en-US" dirty="0" smtClean="0"/>
          </a:p>
          <a:p>
            <a:endParaRPr lang="en-US" dirty="0" smtClean="0"/>
          </a:p>
        </p:txBody>
      </p:sp>
      <p:sp>
        <p:nvSpPr>
          <p:cNvPr id="11" name="Text Placeholder 10"/>
          <p:cNvSpPr>
            <a:spLocks noGrp="1"/>
          </p:cNvSpPr>
          <p:nvPr>
            <p:ph type="body" sz="quarter" idx="3"/>
          </p:nvPr>
        </p:nvSpPr>
        <p:spPr/>
        <p:txBody>
          <a:bodyPr/>
          <a:lstStyle/>
          <a:p>
            <a:r>
              <a:rPr lang="en-US" dirty="0" smtClean="0">
                <a:solidFill>
                  <a:schemeClr val="bg1"/>
                </a:solidFill>
              </a:rPr>
              <a:t>360-Degree Feedback</a:t>
            </a:r>
            <a:endParaRPr lang="en-US" dirty="0">
              <a:solidFill>
                <a:schemeClr val="bg1"/>
              </a:solidFill>
            </a:endParaRPr>
          </a:p>
        </p:txBody>
      </p:sp>
      <p:sp>
        <p:nvSpPr>
          <p:cNvPr id="12" name="Content Placeholder 11"/>
          <p:cNvSpPr>
            <a:spLocks noGrp="1"/>
          </p:cNvSpPr>
          <p:nvPr>
            <p:ph sz="quarter" idx="4"/>
          </p:nvPr>
        </p:nvSpPr>
        <p:spPr/>
        <p:txBody>
          <a:bodyPr/>
          <a:lstStyle/>
          <a:p>
            <a:pPr marL="457200" indent="-457200">
              <a:buFont typeface="+mj-lt"/>
              <a:buAutoNum type="arabicPeriod"/>
            </a:pPr>
            <a:r>
              <a:rPr lang="en-US" dirty="0" smtClean="0">
                <a:solidFill>
                  <a:schemeClr val="bg1"/>
                </a:solidFill>
              </a:rPr>
              <a:t>360- Degree Feedback system uses feedback based on perspectives of others in the organization to measure performance .</a:t>
            </a:r>
          </a:p>
          <a:p>
            <a:pPr marL="457200" indent="-457200">
              <a:buFont typeface="+mj-lt"/>
              <a:buAutoNum type="arabicPeriod"/>
            </a:pPr>
            <a:r>
              <a:rPr lang="en-US" dirty="0" smtClean="0">
                <a:solidFill>
                  <a:schemeClr val="bg1"/>
                </a:solidFill>
              </a:rPr>
              <a:t>Uses both self assessment and assessment from others in the organization  to identify development opportunities.</a:t>
            </a:r>
            <a:endParaRPr lang="en-US" dirty="0">
              <a:solidFill>
                <a:schemeClr val="bg1"/>
              </a:solidFill>
            </a:endParaRPr>
          </a:p>
        </p:txBody>
      </p:sp>
    </p:spTree>
    <p:extLst>
      <p:ext uri="{BB962C8B-B14F-4D97-AF65-F5344CB8AC3E}">
        <p14:creationId xmlns:p14="http://schemas.microsoft.com/office/powerpoint/2010/main" val="4261497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5">
                    <a:lumMod val="60000"/>
                    <a:lumOff val="40000"/>
                  </a:schemeClr>
                </a:solidFill>
              </a:rPr>
              <a:t>References</a:t>
            </a:r>
            <a:endParaRPr lang="en-US" dirty="0">
              <a:solidFill>
                <a:schemeClr val="accent5">
                  <a:lumMod val="60000"/>
                  <a:lumOff val="40000"/>
                </a:schemeClr>
              </a:solidFill>
            </a:endParaRPr>
          </a:p>
        </p:txBody>
      </p:sp>
      <p:sp>
        <p:nvSpPr>
          <p:cNvPr id="3" name="Content Placeholder 2"/>
          <p:cNvSpPr>
            <a:spLocks noGrp="1"/>
          </p:cNvSpPr>
          <p:nvPr>
            <p:ph idx="1"/>
          </p:nvPr>
        </p:nvSpPr>
        <p:spPr/>
        <p:txBody>
          <a:bodyPr>
            <a:normAutofit fontScale="70000" lnSpcReduction="20000"/>
          </a:bodyPr>
          <a:lstStyle/>
          <a:p>
            <a:r>
              <a:rPr lang="en-US" dirty="0" smtClean="0">
                <a:solidFill>
                  <a:schemeClr val="bg1"/>
                </a:solidFill>
              </a:rPr>
              <a:t>Tribathi. (2010). Management By Objectives and 360degree appraisal. Retrieved from </a:t>
            </a:r>
            <a:r>
              <a:rPr lang="en-US" dirty="0" smtClean="0">
                <a:solidFill>
                  <a:schemeClr val="bg1"/>
                </a:solidFill>
                <a:hlinkClick r:id="rId3"/>
              </a:rPr>
              <a:t>https://www.slideshare.net/guest9e4f2b2/management-by-objectives-and-360degree-appraisal</a:t>
            </a:r>
            <a:endParaRPr lang="en-US" dirty="0" smtClean="0">
              <a:solidFill>
                <a:schemeClr val="bg1"/>
              </a:solidFill>
            </a:endParaRPr>
          </a:p>
          <a:p>
            <a:r>
              <a:rPr lang="en-US" dirty="0" smtClean="0">
                <a:solidFill>
                  <a:schemeClr val="bg1"/>
                </a:solidFill>
              </a:rPr>
              <a:t>Archer North. (2017). Results Method; Management By Objectives (MBO). Retrieved from </a:t>
            </a:r>
            <a:r>
              <a:rPr lang="en-US" dirty="0" smtClean="0">
                <a:solidFill>
                  <a:schemeClr val="bg1"/>
                </a:solidFill>
                <a:hlinkClick r:id="rId4"/>
              </a:rPr>
              <a:t>http://performance-appraisal.com/results.htm</a:t>
            </a:r>
            <a:endParaRPr lang="en-US" dirty="0" smtClean="0">
              <a:solidFill>
                <a:schemeClr val="bg1"/>
              </a:solidFill>
            </a:endParaRPr>
          </a:p>
          <a:p>
            <a:r>
              <a:rPr lang="en-US" dirty="0" smtClean="0">
                <a:solidFill>
                  <a:schemeClr val="bg1"/>
                </a:solidFill>
              </a:rPr>
              <a:t>Ingram. (2018). What Are the Benefits of 360 Degree Feedback? Retrieved from </a:t>
            </a:r>
            <a:r>
              <a:rPr lang="en-US" dirty="0" smtClean="0">
                <a:solidFill>
                  <a:schemeClr val="bg1"/>
                </a:solidFill>
                <a:hlinkClick r:id="rId5"/>
              </a:rPr>
              <a:t>http://smallbusiness.chron.com/benefits-360-degree-feedback-1929.html</a:t>
            </a:r>
            <a:endParaRPr lang="en-US" dirty="0" smtClean="0">
              <a:solidFill>
                <a:schemeClr val="bg1"/>
              </a:solidFill>
            </a:endParaRPr>
          </a:p>
          <a:p>
            <a:endParaRPr lang="en-US" dirty="0" smtClean="0">
              <a:solidFill>
                <a:schemeClr val="bg1"/>
              </a:solidFill>
            </a:endParaRPr>
          </a:p>
          <a:p>
            <a:endParaRPr lang="en-US" dirty="0" smtClean="0">
              <a:solidFill>
                <a:schemeClr val="bg1"/>
              </a:solidFill>
            </a:endParaRPr>
          </a:p>
          <a:p>
            <a:r>
              <a:rPr lang="en-US" dirty="0" smtClean="0">
                <a:solidFill>
                  <a:schemeClr val="bg1"/>
                </a:solidFill>
              </a:rPr>
              <a:t> </a:t>
            </a:r>
          </a:p>
          <a:p>
            <a:endParaRPr lang="en-US" dirty="0"/>
          </a:p>
        </p:txBody>
      </p:sp>
    </p:spTree>
    <p:extLst>
      <p:ext uri="{BB962C8B-B14F-4D97-AF65-F5344CB8AC3E}">
        <p14:creationId xmlns:p14="http://schemas.microsoft.com/office/powerpoint/2010/main" val="247426326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394</TotalTime>
  <Words>772</Words>
  <Application>Microsoft Office PowerPoint</Application>
  <PresentationFormat>On-screen Show (4:3)</PresentationFormat>
  <Paragraphs>70</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PERFORMANCE APPRAISAL SYSTEMS</vt:lpstr>
      <vt:lpstr>Types of Performance Appraisal Systems</vt:lpstr>
      <vt:lpstr>Fundamental Features</vt:lpstr>
      <vt:lpstr>PowerPoint Presentation</vt:lpstr>
      <vt:lpstr> Benefits</vt:lpstr>
      <vt:lpstr>PowerPoint Presentation</vt:lpstr>
      <vt:lpstr>Disadvantages</vt:lpstr>
      <vt:lpstr>PowerPoint Presentation</vt:lpstr>
      <vt:lpstr>Best Practices</vt:lpstr>
      <vt:lpstr>Expected Outcomes</vt:lpstr>
      <vt:lpstr>Differences</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Joyce Nyawira</dc:creator>
  <cp:lastModifiedBy>Joyce Nyawira</cp:lastModifiedBy>
  <cp:revision>27</cp:revision>
  <dcterms:created xsi:type="dcterms:W3CDTF">2018-06-04T11:20:02Z</dcterms:created>
  <dcterms:modified xsi:type="dcterms:W3CDTF">2018-06-04T17:59:57Z</dcterms:modified>
</cp:coreProperties>
</file>